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13716000" cx="243840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Montserrat Medium"/>
      <p:regular r:id="rId12"/>
      <p:bold r:id="rId13"/>
      <p:italic r:id="rId14"/>
      <p:boldItalic r:id="rId15"/>
    </p:embeddedFont>
    <p:embeddedFont>
      <p:font typeface="Montserrat Alternates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Helvetica Neue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NI48LE+XOhXzVMxep5XsUxXNH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HelveticaNeueLight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.fntdata"/><Relationship Id="rId26" Type="http://schemas.openxmlformats.org/officeDocument/2006/relationships/font" Target="fonts/HelveticaNeueLight-italic.fntdata"/><Relationship Id="rId25" Type="http://schemas.openxmlformats.org/officeDocument/2006/relationships/font" Target="fonts/HelveticaNeueLight-bold.fntdata"/><Relationship Id="rId28" Type="http://customschemas.google.com/relationships/presentationmetadata" Target="metadata"/><Relationship Id="rId27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17" Type="http://schemas.openxmlformats.org/officeDocument/2006/relationships/font" Target="fonts/MontserratAlternates-bold.fntdata"/><Relationship Id="rId16" Type="http://schemas.openxmlformats.org/officeDocument/2006/relationships/font" Target="fonts/MontserratAlternates-regular.fntdata"/><Relationship Id="rId19" Type="http://schemas.openxmlformats.org/officeDocument/2006/relationships/font" Target="fonts/MontserratAlternates-boldItalic.fntdata"/><Relationship Id="rId18" Type="http://schemas.openxmlformats.org/officeDocument/2006/relationships/font" Target="fonts/MontserratAlternate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5cd1ae84e_5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85cd1ae84e_5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sub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">
  <p:cSld name="Cit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">
  <p:cSld name="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>
            <p:ph idx="2" type="pic"/>
          </p:nvPr>
        </p:nvSpPr>
        <p:spPr>
          <a:xfrm>
            <a:off x="0" y="0"/>
            <a:ext cx="24384001" cy="16264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>
  <p:cSld name="En blanc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(horizontal)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>
            <p:ph idx="2" type="pic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body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(centro)">
  <p:cSld name="Título (centro)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(vertical)">
  <p:cSld name="Foto (vertical)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>
            <p:ph idx="2" type="pic"/>
          </p:nvPr>
        </p:nvSpPr>
        <p:spPr>
          <a:xfrm>
            <a:off x="7950200" y="1104900"/>
            <a:ext cx="17259303" cy="1150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(arriba)">
  <p:cSld name="Título (arriba)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viñetas">
  <p:cSld name="Título y viñeta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viñetas y foto">
  <p:cSld name="Título, viñetas y f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>
            <p:ph idx="2" type="pic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ñetas">
  <p:cSld name="Viñeta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1689100" y="1778000"/>
            <a:ext cx="21005799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fotos">
  <p:cSld name="3 fo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>
            <p:ph idx="2" type="pic"/>
          </p:nvPr>
        </p:nvSpPr>
        <p:spPr>
          <a:xfrm>
            <a:off x="15681341" y="7035800"/>
            <a:ext cx="8396678" cy="5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5"/>
          <p:cNvSpPr/>
          <p:nvPr>
            <p:ph idx="3" type="pic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5"/>
          <p:cNvSpPr/>
          <p:nvPr>
            <p:ph idx="4" type="pic"/>
          </p:nvPr>
        </p:nvSpPr>
        <p:spPr>
          <a:xfrm>
            <a:off x="-304800" y="1130300"/>
            <a:ext cx="17202149" cy="11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4135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413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413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413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413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413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413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413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413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hyperlink" Target="https://talkpush.com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13" Type="http://schemas.openxmlformats.org/officeDocument/2006/relationships/hyperlink" Target="http://talkpush.com" TargetMode="External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hyperlink" Target="https://talkpush.com/" TargetMode="External"/><Relationship Id="rId9" Type="http://schemas.openxmlformats.org/officeDocument/2006/relationships/hyperlink" Target="http://www.facebook.com/letthetalenttalk" TargetMode="External"/><Relationship Id="rId5" Type="http://schemas.openxmlformats.org/officeDocument/2006/relationships/hyperlink" Target="https://twitter.com/talkpush" TargetMode="External"/><Relationship Id="rId6" Type="http://schemas.openxmlformats.org/officeDocument/2006/relationships/image" Target="../media/image13.png"/><Relationship Id="rId7" Type="http://schemas.openxmlformats.org/officeDocument/2006/relationships/hyperlink" Target="http://www.linkedin.com/company/talkpush/" TargetMode="External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"/>
            <a:ext cx="24384000" cy="1371600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 txBox="1"/>
          <p:nvPr/>
        </p:nvSpPr>
        <p:spPr>
          <a:xfrm>
            <a:off x="6387300" y="4747800"/>
            <a:ext cx="11609400" cy="42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</a:pPr>
            <a:r>
              <a:rPr b="1" i="0" lang="en-US" sz="7700" u="none" cap="none" strike="noStrike">
                <a:solidFill>
                  <a:srgbClr val="00FDFF"/>
                </a:solidFill>
                <a:latin typeface="Montserrat"/>
                <a:ea typeface="Montserrat"/>
                <a:cs typeface="Montserrat"/>
                <a:sym typeface="Montserrat"/>
              </a:rPr>
              <a:t>Building</a:t>
            </a:r>
            <a:r>
              <a:rPr b="1" i="0" lang="en-US" sz="7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your </a:t>
            </a:r>
            <a:endParaRPr b="1" i="0" sz="77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</a:pPr>
            <a:r>
              <a:rPr b="1" i="0" lang="en-US" sz="7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Candidate Personas</a:t>
            </a:r>
            <a:endParaRPr b="1" sz="7700"/>
          </a:p>
        </p:txBody>
      </p:sp>
      <p:pic>
        <p:nvPicPr>
          <p:cNvPr id="61" name="Google Shape;6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188" y="504725"/>
            <a:ext cx="3260574" cy="9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/>
        </p:nvSpPr>
        <p:spPr>
          <a:xfrm>
            <a:off x="8396573" y="1089876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lang="en-US" sz="2500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COMMUNICATION</a:t>
            </a:r>
            <a:endParaRPr/>
          </a:p>
        </p:txBody>
      </p:sp>
      <p:sp>
        <p:nvSpPr>
          <p:cNvPr id="67" name="Google Shape;67;p4"/>
          <p:cNvSpPr txBox="1"/>
          <p:nvPr/>
        </p:nvSpPr>
        <p:spPr>
          <a:xfrm>
            <a:off x="8396573" y="3689465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SOCIAL MEDIA PRESENCE</a:t>
            </a:r>
            <a:endParaRPr/>
          </a:p>
        </p:txBody>
      </p:sp>
      <p:sp>
        <p:nvSpPr>
          <p:cNvPr id="68" name="Google Shape;68;p4"/>
          <p:cNvSpPr txBox="1"/>
          <p:nvPr/>
        </p:nvSpPr>
        <p:spPr>
          <a:xfrm>
            <a:off x="8396573" y="4929798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JOB SEARCH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8396573" y="6612592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PROFESSIONAL MOTIVATIONS</a:t>
            </a:r>
            <a:endParaRPr/>
          </a:p>
        </p:txBody>
      </p:sp>
      <p:sp>
        <p:nvSpPr>
          <p:cNvPr id="70" name="Google Shape;70;p4"/>
          <p:cNvSpPr txBox="1"/>
          <p:nvPr/>
        </p:nvSpPr>
        <p:spPr>
          <a:xfrm>
            <a:off x="8396573" y="8795324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TECH BEHAVIORS</a:t>
            </a:r>
            <a:endParaRPr/>
          </a:p>
        </p:txBody>
      </p:sp>
      <p:sp>
        <p:nvSpPr>
          <p:cNvPr id="71" name="Google Shape;71;p4"/>
          <p:cNvSpPr txBox="1"/>
          <p:nvPr/>
        </p:nvSpPr>
        <p:spPr>
          <a:xfrm>
            <a:off x="16661847" y="1089876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EXPERIENCE</a:t>
            </a:r>
            <a:endParaRPr/>
          </a:p>
        </p:txBody>
      </p:sp>
      <p:sp>
        <p:nvSpPr>
          <p:cNvPr id="72" name="Google Shape;72;p4"/>
          <p:cNvSpPr txBox="1"/>
          <p:nvPr/>
        </p:nvSpPr>
        <p:spPr>
          <a:xfrm>
            <a:off x="16661847" y="4173941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FAMILY LIFE</a:t>
            </a:r>
            <a:endParaRPr/>
          </a:p>
        </p:txBody>
      </p:sp>
      <p:sp>
        <p:nvSpPr>
          <p:cNvPr id="73" name="Google Shape;73;p4"/>
          <p:cNvSpPr txBox="1"/>
          <p:nvPr/>
        </p:nvSpPr>
        <p:spPr>
          <a:xfrm>
            <a:off x="16661847" y="7251476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SOFT SKILLS</a:t>
            </a:r>
            <a:endParaRPr/>
          </a:p>
        </p:txBody>
      </p:sp>
      <p:sp>
        <p:nvSpPr>
          <p:cNvPr id="74" name="Google Shape;74;p4"/>
          <p:cNvSpPr txBox="1"/>
          <p:nvPr/>
        </p:nvSpPr>
        <p:spPr>
          <a:xfrm>
            <a:off x="16661847" y="9752878"/>
            <a:ext cx="7065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2D39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192D3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HARD SKILLS</a:t>
            </a:r>
            <a:endParaRPr/>
          </a:p>
        </p:txBody>
      </p:sp>
      <p:pic>
        <p:nvPicPr>
          <p:cNvPr descr="Imagen"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013" y="0"/>
            <a:ext cx="7544827" cy="138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 txBox="1"/>
          <p:nvPr/>
        </p:nvSpPr>
        <p:spPr>
          <a:xfrm>
            <a:off x="1392140" y="10280253"/>
            <a:ext cx="4398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ts val="2500"/>
              <a:buFont typeface="Montserrat Medium"/>
              <a:buNone/>
            </a:pPr>
            <a:r>
              <a:rPr b="0" i="0" lang="en-US" sz="2500" u="none" cap="none" strike="noStrike">
                <a:solidFill>
                  <a:srgbClr val="00FD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PERSONAL INFORMATION</a:t>
            </a:r>
            <a:endParaRPr/>
          </a:p>
        </p:txBody>
      </p:sp>
      <p:sp>
        <p:nvSpPr>
          <p:cNvPr id="77" name="Google Shape;77;p4"/>
          <p:cNvSpPr txBox="1"/>
          <p:nvPr/>
        </p:nvSpPr>
        <p:spPr>
          <a:xfrm>
            <a:off x="8399330" y="1575019"/>
            <a:ext cx="70596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Likes to talk via text and FB Messenger.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Prefers email over phone calls.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working 9-5 best times to engage are early morning or evenings 9pm -11pm.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8399330" y="4171120"/>
            <a:ext cx="70596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active on LinkedIn, Facebook and Instagram 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8399330" y="5438506"/>
            <a:ext cx="70596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Mostly LinkedIn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not on job boards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8399330" y="7134580"/>
            <a:ext cx="70596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Development via online courses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Moving up the corporate ladder</a:t>
            </a:r>
            <a:endParaRPr/>
          </a:p>
        </p:txBody>
      </p:sp>
      <p:sp>
        <p:nvSpPr>
          <p:cNvPr id="81" name="Google Shape;81;p4"/>
          <p:cNvSpPr txBox="1"/>
          <p:nvPr/>
        </p:nvSpPr>
        <p:spPr>
          <a:xfrm>
            <a:off x="8399325" y="9134224"/>
            <a:ext cx="70596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Uses task management tools like Asana and Trello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Relies on apps on her phone for daily life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Attends virtual meetings using popular systems like Zoom or Hangouts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Uses simple systems, no programming or coding skills </a:t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1466032" y="10965257"/>
            <a:ext cx="4898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Carrie Fischer</a:t>
            </a:r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1466032" y="11434360"/>
            <a:ext cx="4898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30-35 years old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1466032" y="11840836"/>
            <a:ext cx="4898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College grad 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1466032" y="12259925"/>
            <a:ext cx="4898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Mid-level </a:t>
            </a: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16664607" y="1532889"/>
            <a:ext cx="7059600" cy="21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Has worked in HR for the past 5 years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Started as a recruiter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now a Sr. Recruitment Associate??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Manages a team of 5 people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Works for a large company, 30,000 employees</a:t>
            </a:r>
            <a:endParaRPr/>
          </a:p>
        </p:txBody>
      </p:sp>
      <p:sp>
        <p:nvSpPr>
          <p:cNvPr id="87" name="Google Shape;87;p4"/>
          <p:cNvSpPr txBox="1"/>
          <p:nvPr/>
        </p:nvSpPr>
        <p:spPr>
          <a:xfrm>
            <a:off x="16664607" y="4626328"/>
            <a:ext cx="7059600" cy="21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Married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 young children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Balances full time job and household responsibilities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 on the PTA committee </a:t>
            </a:r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16664607" y="7719737"/>
            <a:ext cx="70596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Leadership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Good communicator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Proactive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Gets stuff done</a:t>
            </a:r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16664607" y="10250180"/>
            <a:ext cx="70596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Tools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CRM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4A3A5"/>
              </a:buClr>
              <a:buSzPts val="2100"/>
              <a:buFont typeface="Montserrat Medium"/>
              <a:buNone/>
            </a:pPr>
            <a:r>
              <a:rPr b="0" i="0" lang="en-US" sz="2100" u="none" cap="none" strike="noStrike">
                <a:solidFill>
                  <a:srgbClr val="A4A3A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Data mining, analysis </a:t>
            </a:r>
            <a:endParaRPr/>
          </a:p>
        </p:txBody>
      </p:sp>
      <p:pic>
        <p:nvPicPr>
          <p:cNvPr descr="Imagen"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94637" y="1153268"/>
            <a:ext cx="291022" cy="287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1" name="Google Shape;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87095" y="3738839"/>
            <a:ext cx="287874" cy="28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2" name="Google Shape;9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49311" y="5048751"/>
            <a:ext cx="291021" cy="28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3" name="Google Shape;9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917924" y="1117136"/>
            <a:ext cx="291023" cy="277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4" name="Google Shape;9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86078" y="8830658"/>
            <a:ext cx="291022" cy="287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5" name="Google Shape;95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805752" y="4202839"/>
            <a:ext cx="235130" cy="286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6" name="Google Shape;96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891022" y="7377382"/>
            <a:ext cx="294735" cy="276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7" name="Google Shape;97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115947" y="9774822"/>
            <a:ext cx="293121" cy="292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8" name="Google Shape;98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593312" y="6637709"/>
            <a:ext cx="285802" cy="281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9" name="Google Shape;99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83007" y="10325998"/>
            <a:ext cx="268311" cy="26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>
            <a:hlinkClick r:id="rId14"/>
          </p:cNvPr>
          <p:cNvSpPr txBox="1"/>
          <p:nvPr/>
        </p:nvSpPr>
        <p:spPr>
          <a:xfrm>
            <a:off x="14591751" y="12944650"/>
            <a:ext cx="2291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D39"/>
              </a:buClr>
              <a:buSzPts val="2200"/>
              <a:buFont typeface="Montserrat Alternates Medium"/>
              <a:buNone/>
            </a:pPr>
            <a:r>
              <a:rPr b="1" i="0" lang="en-US" sz="2200" u="none" cap="none" strike="noStrike">
                <a:solidFill>
                  <a:srgbClr val="1D2D39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talkpush.com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85cd1ae84e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" y="0"/>
            <a:ext cx="24383947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85cd1ae84e_5_0">
            <a:hlinkClick r:id="rId4"/>
          </p:cNvPr>
          <p:cNvSpPr txBox="1"/>
          <p:nvPr/>
        </p:nvSpPr>
        <p:spPr>
          <a:xfrm>
            <a:off x="10156625" y="3270156"/>
            <a:ext cx="38709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D39"/>
              </a:buClr>
              <a:buSzPts val="3400"/>
              <a:buFont typeface="Montserrat Alternates Medium"/>
              <a:buNone/>
            </a:pPr>
            <a:r>
              <a:t/>
            </a:r>
            <a:endParaRPr b="1" sz="4000">
              <a:solidFill>
                <a:schemeClr val="lt1"/>
              </a:solidFill>
            </a:endParaRPr>
          </a:p>
        </p:txBody>
      </p:sp>
      <p:pic>
        <p:nvPicPr>
          <p:cNvPr id="107" name="Google Shape;107;g85cd1ae84e_5_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2571" y="11745028"/>
            <a:ext cx="817948" cy="81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85cd1ae84e_5_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50513" y="11745028"/>
            <a:ext cx="817948" cy="81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85cd1ae84e_5_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4618" y="11747019"/>
            <a:ext cx="817948" cy="81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85cd1ae84e_5_0"/>
          <p:cNvSpPr txBox="1"/>
          <p:nvPr/>
        </p:nvSpPr>
        <p:spPr>
          <a:xfrm>
            <a:off x="5230200" y="1178876"/>
            <a:ext cx="139236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</a:pPr>
            <a:r>
              <a:rPr lang="en-US" sz="5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</a:t>
            </a:r>
            <a:r>
              <a:rPr lang="en-US" sz="5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 </a:t>
            </a:r>
            <a:r>
              <a:rPr lang="en-US" sz="5200">
                <a:solidFill>
                  <a:srgbClr val="0BE2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recruitment</a:t>
            </a:r>
            <a:r>
              <a:rPr lang="en-US" sz="5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5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automation</a:t>
            </a:r>
            <a:r>
              <a:rPr lang="en-US" sz="5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platform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111" name="Google Shape;111;g85cd1ae84e_5_0"/>
          <p:cNvSpPr txBox="1"/>
          <p:nvPr/>
        </p:nvSpPr>
        <p:spPr>
          <a:xfrm>
            <a:off x="9919175" y="2387793"/>
            <a:ext cx="2714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Montserrat Medium"/>
              <a:buNone/>
            </a:pPr>
            <a:r>
              <a:rPr lang="en-US"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</a:t>
            </a:r>
            <a:r>
              <a:rPr lang="en-US"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earn more at 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112" name="Google Shape;112;g85cd1ae84e_5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3188" y="504725"/>
            <a:ext cx="3260574" cy="9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85cd1ae84e_5_0"/>
          <p:cNvPicPr preferRelativeResize="0"/>
          <p:nvPr/>
        </p:nvPicPr>
        <p:blipFill rotWithShape="1">
          <a:blip r:embed="rId12">
            <a:alphaModFix/>
          </a:blip>
          <a:srcRect b="0" l="6916" r="0" t="7458"/>
          <a:stretch/>
        </p:blipFill>
        <p:spPr>
          <a:xfrm>
            <a:off x="2968450" y="3075400"/>
            <a:ext cx="19926800" cy="1114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85cd1ae84e_5_0">
            <a:hlinkClick r:id="rId13"/>
          </p:cNvPr>
          <p:cNvSpPr txBox="1"/>
          <p:nvPr/>
        </p:nvSpPr>
        <p:spPr>
          <a:xfrm>
            <a:off x="12408709" y="2437768"/>
            <a:ext cx="27144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talkpush.com</a:t>
            </a:r>
            <a:endParaRPr b="1"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